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88" r:id="rId4"/>
    <p:sldId id="289" r:id="rId5"/>
    <p:sldId id="291" r:id="rId6"/>
    <p:sldId id="290" r:id="rId7"/>
    <p:sldId id="292" r:id="rId8"/>
    <p:sldId id="28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DAEF5F"/>
    <a:srgbClr val="E8F5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1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s://phonoteka.org/uploads/posts/2021-04/1618892092_19-phonoteka_org-p-fon-dlya-prezentatsii-na-ekologicheskuyu-t-19.jpg"/>
          <p:cNvPicPr>
            <a:picLocks noChangeAspect="1" noChangeArrowheads="1"/>
          </p:cNvPicPr>
          <p:nvPr userDrawn="1"/>
        </p:nvPicPr>
        <p:blipFill>
          <a:blip r:embed="rId2" cstate="print"/>
          <a:srcRect b="3801"/>
          <a:stretch>
            <a:fillRect/>
          </a:stretch>
        </p:blipFill>
        <p:spPr bwMode="auto">
          <a:xfrm>
            <a:off x="17434" y="-171400"/>
            <a:ext cx="9126566" cy="6858000"/>
          </a:xfrm>
          <a:prstGeom prst="rect">
            <a:avLst/>
          </a:prstGeom>
          <a:noFill/>
        </p:spPr>
      </p:pic>
      <p:pic>
        <p:nvPicPr>
          <p:cNvPr id="10" name="Picture 6" descr="Картинки по финансовой грамотности на прозрачном фоне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3933056"/>
            <a:ext cx="3509120" cy="2763432"/>
          </a:xfrm>
          <a:prstGeom prst="rect">
            <a:avLst/>
          </a:prstGeom>
          <a:noFill/>
        </p:spPr>
      </p:pic>
      <p:sp>
        <p:nvSpPr>
          <p:cNvPr id="13" name="Скругленный прямоугольник 12"/>
          <p:cNvSpPr/>
          <p:nvPr userDrawn="1"/>
        </p:nvSpPr>
        <p:spPr>
          <a:xfrm>
            <a:off x="2555776" y="5733256"/>
            <a:ext cx="504056" cy="28803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Рамка 10"/>
          <p:cNvSpPr/>
          <p:nvPr userDrawn="1"/>
        </p:nvSpPr>
        <p:spPr>
          <a:xfrm>
            <a:off x="0" y="-171400"/>
            <a:ext cx="9144000" cy="7029400"/>
          </a:xfrm>
          <a:prstGeom prst="frame">
            <a:avLst>
              <a:gd name="adj1" fmla="val 1647"/>
            </a:avLst>
          </a:prstGeom>
          <a:solidFill>
            <a:srgbClr val="DAEF5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4644008" y="3717032"/>
            <a:ext cx="2160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Картинки по финансовой грамотности на прозрачном фоне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166" t="4725" r="37001" b="11801"/>
          <a:stretch>
            <a:fillRect/>
          </a:stretch>
        </p:blipFill>
        <p:spPr bwMode="auto">
          <a:xfrm>
            <a:off x="2051720" y="3284984"/>
            <a:ext cx="1296144" cy="298676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9A876-020D-465D-83A5-B78EC59547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https://phonoteka.org/uploads/posts/2021-04/1618892092_19-phonoteka_org-p-fon-dlya-prezentatsii-na-ekologicheskuyu-t-19.jpg"/>
          <p:cNvPicPr>
            <a:picLocks noChangeAspect="1" noChangeArrowheads="1"/>
          </p:cNvPicPr>
          <p:nvPr userDrawn="1"/>
        </p:nvPicPr>
        <p:blipFill>
          <a:blip r:embed="rId14" cstate="print"/>
          <a:srcRect t="21650" b="3801"/>
          <a:stretch>
            <a:fillRect/>
          </a:stretch>
        </p:blipFill>
        <p:spPr bwMode="auto">
          <a:xfrm>
            <a:off x="0" y="0"/>
            <a:ext cx="9126566" cy="6858000"/>
          </a:xfrm>
          <a:prstGeom prst="rect">
            <a:avLst/>
          </a:prstGeom>
          <a:noFill/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647"/>
            </a:avLst>
          </a:prstGeom>
          <a:solidFill>
            <a:srgbClr val="DAEF5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ch2091.mskobr.ru/files/2020/hello_html_351086c9.jpg" TargetMode="External"/><Relationship Id="rId2" Type="http://schemas.openxmlformats.org/officeDocument/2006/relationships/hyperlink" Target="https://phonoteka.org/uploads/posts/2021-04/1618892092_19-phonoteka_org-p-fon-dlya-prezentatsii-na-ekologicheskuyu-t-19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x-lines.ru/letters/i/cyrillicfancy/0573/51b749/40/1/4n1pdy6ozzemiwcg4nhpbxsozzembwf54ggpbxqosdea6egosxeabwfo4n6pbxstomem5wf64gy7dysttoodgegozmemzwfo4gy7dy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4366" y="908720"/>
            <a:ext cx="5994000" cy="324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419872" y="6064260"/>
            <a:ext cx="3312368" cy="677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Работу выполнила  учитель начальных классов  </a:t>
            </a:r>
          </a:p>
          <a:p>
            <a:pPr algn="ctr"/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МОУ  </a:t>
            </a:r>
            <a:r>
              <a:rPr lang="ru-RU" sz="12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Новкинская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ООШ Владимирской области</a:t>
            </a:r>
          </a:p>
          <a:p>
            <a:pPr algn="ctr"/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Курова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Татьяна Владимировна 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76077" y="1844824"/>
            <a:ext cx="55305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4000" dirty="0" smtClean="0"/>
              <a:t>Глобальные компетенции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591368" y="18864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Диагностическая работа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628800"/>
            <a:ext cx="77048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                Дорогой третьеклассник! </a:t>
            </a:r>
          </a:p>
          <a:p>
            <a:pPr algn="just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Во втором полугодии третьего класса ты узнал, что такое «семейный бюджет», научился его планировать. Узнал, как посчитать расходы и доходы, как сэкономить семейные деньги. Пришло время проверить, насколько внимательным ты был на наших занятиях и чему научился за это время. Читай задания вдумчиво, выполняй задания, не торопясь. </a:t>
            </a: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                        Удачи! 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6381328"/>
            <a:ext cx="3888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Во всей работе клики на верные ответы!</a:t>
            </a:r>
            <a:endParaRPr lang="ru-RU" sz="1400" dirty="0"/>
          </a:p>
        </p:txBody>
      </p:sp>
      <p:sp>
        <p:nvSpPr>
          <p:cNvPr id="6" name="Нашивка 5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b="17624"/>
          <a:stretch>
            <a:fillRect/>
          </a:stretch>
        </p:blipFill>
        <p:spPr bwMode="auto">
          <a:xfrm>
            <a:off x="539552" y="116632"/>
            <a:ext cx="8352928" cy="650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611560" y="836712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836712"/>
            <a:ext cx="360000" cy="360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2339792" y="2996952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800" y="2996952"/>
            <a:ext cx="360000" cy="3600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611560" y="4437112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4437112"/>
            <a:ext cx="360000" cy="360000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611560" y="5517232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5517232"/>
            <a:ext cx="360000" cy="360000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611560" y="6021288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6021288"/>
            <a:ext cx="360000" cy="360000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5148064" y="5013176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5013176"/>
            <a:ext cx="360000" cy="360000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5148064" y="6021288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6021288"/>
            <a:ext cx="360000" cy="360000"/>
          </a:xfrm>
          <a:prstGeom prst="rect">
            <a:avLst/>
          </a:prstGeom>
        </p:spPr>
      </p:pic>
      <p:sp>
        <p:nvSpPr>
          <p:cNvPr id="18" name="Нашивка 17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t="82376"/>
          <a:stretch>
            <a:fillRect/>
          </a:stretch>
        </p:blipFill>
        <p:spPr bwMode="auto">
          <a:xfrm>
            <a:off x="251520" y="404664"/>
            <a:ext cx="8641685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 b="69017"/>
          <a:stretch>
            <a:fillRect/>
          </a:stretch>
        </p:blipFill>
        <p:spPr bwMode="auto">
          <a:xfrm>
            <a:off x="251520" y="2132856"/>
            <a:ext cx="8518071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5076056" y="1340768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8064" y="1340768"/>
            <a:ext cx="360000" cy="360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283968" y="2780928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976" y="2780928"/>
            <a:ext cx="360000" cy="3600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3635896" y="4869160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4" y="4869160"/>
            <a:ext cx="360000" cy="360000"/>
          </a:xfrm>
          <a:prstGeom prst="rect">
            <a:avLst/>
          </a:prstGeom>
        </p:spPr>
      </p:pic>
      <p:sp>
        <p:nvSpPr>
          <p:cNvPr id="10" name="Блок-схема: альтернативный процесс 9"/>
          <p:cNvSpPr/>
          <p:nvPr/>
        </p:nvSpPr>
        <p:spPr>
          <a:xfrm>
            <a:off x="251520" y="5877272"/>
            <a:ext cx="4788000" cy="360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1) 7 500 – 6 000 = 1 500 (руб.) - доплатить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51520" y="6309320"/>
            <a:ext cx="4788000" cy="360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2) 1 500 : 100 = 15 (месяцев) = 1 год 3 месяца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Нашивка 11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t="42155"/>
          <a:stretch>
            <a:fillRect/>
          </a:stretch>
        </p:blipFill>
        <p:spPr bwMode="auto">
          <a:xfrm>
            <a:off x="539552" y="260648"/>
            <a:ext cx="8136904" cy="6421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альтернативный процесс 2"/>
          <p:cNvSpPr/>
          <p:nvPr/>
        </p:nvSpPr>
        <p:spPr>
          <a:xfrm>
            <a:off x="6336424" y="2924944"/>
            <a:ext cx="2052000" cy="216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</a:t>
            </a:r>
            <a:r>
              <a:rPr lang="ru-RU" sz="1400" dirty="0" smtClean="0">
                <a:solidFill>
                  <a:schemeClr val="tx1"/>
                </a:solidFill>
              </a:rPr>
              <a:t>продукты питания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6336424" y="4077072"/>
            <a:ext cx="2052000" cy="216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  </a:t>
            </a:r>
            <a:r>
              <a:rPr lang="ru-RU" sz="1400" dirty="0" smtClean="0">
                <a:solidFill>
                  <a:schemeClr val="tx1"/>
                </a:solidFill>
              </a:rPr>
              <a:t> коммунальные услуги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6336424" y="3789064"/>
            <a:ext cx="2052000" cy="216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  кредит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6336424" y="3501008"/>
            <a:ext cx="2052000" cy="216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обувь для детей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336424" y="3212976"/>
            <a:ext cx="2052000" cy="216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налоги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1560" y="6165304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6165304"/>
            <a:ext cx="360000" cy="360000"/>
          </a:xfrm>
          <a:prstGeom prst="rect">
            <a:avLst/>
          </a:prstGeom>
        </p:spPr>
      </p:pic>
      <p:sp>
        <p:nvSpPr>
          <p:cNvPr id="10" name="Нашивка 9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b="34341"/>
          <a:stretch>
            <a:fillRect/>
          </a:stretch>
        </p:blipFill>
        <p:spPr bwMode="auto">
          <a:xfrm>
            <a:off x="323528" y="188640"/>
            <a:ext cx="8568952" cy="6490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4860072" y="1124744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80" y="1124744"/>
            <a:ext cx="360000" cy="3600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3851920" y="5661248"/>
            <a:ext cx="4680520" cy="91940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/>
              <a:t>товары, представляющие собой пищевые продукты, предназначенные для употребления человеком в качестве пищи.</a:t>
            </a:r>
            <a:endParaRPr lang="ru-RU" sz="16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172400" y="4653136"/>
            <a:ext cx="792000" cy="360040"/>
          </a:xfrm>
          <a:prstGeom prst="round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Ответ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Кольцо 11"/>
          <p:cNvSpPr/>
          <p:nvPr/>
        </p:nvSpPr>
        <p:spPr>
          <a:xfrm>
            <a:off x="539552" y="2492896"/>
            <a:ext cx="1224136" cy="1008112"/>
          </a:xfrm>
          <a:prstGeom prst="donut">
            <a:avLst>
              <a:gd name="adj" fmla="val 160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Кольцо 12"/>
          <p:cNvSpPr/>
          <p:nvPr/>
        </p:nvSpPr>
        <p:spPr>
          <a:xfrm>
            <a:off x="2267744" y="2492896"/>
            <a:ext cx="1224136" cy="1008112"/>
          </a:xfrm>
          <a:prstGeom prst="donut">
            <a:avLst>
              <a:gd name="adj" fmla="val 160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5580112" y="2492896"/>
            <a:ext cx="1224136" cy="1008112"/>
          </a:xfrm>
          <a:prstGeom prst="donut">
            <a:avLst>
              <a:gd name="adj" fmla="val 160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7524328" y="2492896"/>
            <a:ext cx="1224136" cy="1008112"/>
          </a:xfrm>
          <a:prstGeom prst="donut">
            <a:avLst>
              <a:gd name="adj" fmla="val 160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Кольцо 15"/>
          <p:cNvSpPr/>
          <p:nvPr/>
        </p:nvSpPr>
        <p:spPr>
          <a:xfrm>
            <a:off x="3059832" y="3861048"/>
            <a:ext cx="1224136" cy="1008112"/>
          </a:xfrm>
          <a:prstGeom prst="donut">
            <a:avLst>
              <a:gd name="adj" fmla="val 160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Кольцо 16"/>
          <p:cNvSpPr/>
          <p:nvPr/>
        </p:nvSpPr>
        <p:spPr>
          <a:xfrm>
            <a:off x="6876256" y="3861048"/>
            <a:ext cx="1224136" cy="1008112"/>
          </a:xfrm>
          <a:prstGeom prst="donut">
            <a:avLst>
              <a:gd name="adj" fmla="val 160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Нашивка 17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t="65659"/>
          <a:stretch>
            <a:fillRect/>
          </a:stretch>
        </p:blipFill>
        <p:spPr bwMode="auto">
          <a:xfrm>
            <a:off x="179512" y="332656"/>
            <a:ext cx="854289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4788024" y="2132856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2132856"/>
            <a:ext cx="360000" cy="360000"/>
          </a:xfrm>
          <a:prstGeom prst="rect">
            <a:avLst/>
          </a:prstGeom>
        </p:spPr>
      </p:pic>
      <p:sp>
        <p:nvSpPr>
          <p:cNvPr id="5" name="Нашивка 4">
            <a:hlinkClick r:id="" action="ppaction://hlinkshowjump?jump=endshow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021288"/>
            <a:ext cx="55446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Литература: </a:t>
            </a:r>
          </a:p>
          <a:p>
            <a:r>
              <a:rPr lang="ru-RU" sz="1200" b="1" dirty="0" smtClean="0"/>
              <a:t>Функциональная грамотность. 3 класс.</a:t>
            </a:r>
            <a:r>
              <a:rPr lang="ru-RU" sz="1200" dirty="0" smtClean="0"/>
              <a:t> Тренажер для школьников/ М.В. Буряк, С.А. Шейкина. – М.: Планета, 2022. – 88 с. – (Учение с увлечением). </a:t>
            </a:r>
            <a:endParaRPr lang="ru-RU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8864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Ссылки на интернет-ресурсы: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620688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https://phonoteka.org/uploads/posts/2021-04/1618892092_19-phonoteka_org-p-fon-dlya-prezentatsii-na-ekologicheskuyu-t-19.jpg</a:t>
            </a:r>
            <a:r>
              <a:rPr lang="en-US" dirty="0" smtClean="0"/>
              <a:t> </a:t>
            </a:r>
            <a:r>
              <a:rPr lang="en-US" dirty="0" smtClean="0">
                <a:hlinkClick r:id="rId3"/>
              </a:rPr>
              <a:t>https://sch2091.mskobr.ru/files/2020/hello_html_351086c9.jpg</a:t>
            </a:r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1288</TotalTime>
  <Words>176</Words>
  <Application>Microsoft Office PowerPoint</Application>
  <PresentationFormat>Экран (4:3)</PresentationFormat>
  <Paragraphs>22</Paragraphs>
  <Slides>8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Артём</dc:creator>
  <cp:lastModifiedBy>Учитель</cp:lastModifiedBy>
  <cp:revision>28</cp:revision>
  <dcterms:created xsi:type="dcterms:W3CDTF">2023-10-30T18:57:28Z</dcterms:created>
  <dcterms:modified xsi:type="dcterms:W3CDTF">2024-04-11T10:18:01Z</dcterms:modified>
</cp:coreProperties>
</file>